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 SemiBold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3A8896-AB23-4EC1-9181-0E0CE2D28AF5}">
  <a:tblStyle styleId="{C83A8896-AB23-4EC1-9181-0E0CE2D28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4216075-CE9F-4BB2-BB7E-6891A9C4C34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SemiBold-bold.fntdata"/><Relationship Id="rId27" Type="http://schemas.openxmlformats.org/officeDocument/2006/relationships/font" Target="fonts/Nunito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font" Target="fonts/Nunito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PTSans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PTSans-italic.fntdata"/><Relationship Id="rId14" Type="http://schemas.openxmlformats.org/officeDocument/2006/relationships/slide" Target="slides/slide8.xml"/><Relationship Id="rId36" Type="http://schemas.openxmlformats.org/officeDocument/2006/relationships/font" Target="fonts/PTSans-bold.fntdata"/><Relationship Id="rId17" Type="http://schemas.openxmlformats.org/officeDocument/2006/relationships/slide" Target="slides/slide11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0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047e7f5b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047e7f5b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047e7f5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047e7f5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047e7f5b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047e7f5b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47e7f5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47e7f5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047e7f5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047e7f5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047e7f5b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047e7f5b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047e7f5b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047e7f5b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047e7f5b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047e7f5b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047e7f5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047e7f5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47e7f5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47e7f5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47e7f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47e7f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047e7f5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047e7f5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047e7f5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047e7f5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47e7f5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47e7f5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47e7f5b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47e7f5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47e7f5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47e7f5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047e7f5b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047e7f5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047e7f5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047e7f5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47e7f5b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047e7f5b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voyx0pZLfzwq3tgFr-bdmV6NCtiuCTJ/view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0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Quiz Hunter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組員:113598065 王丞頤 113598078 廖宥霖 113598049 楊閔恩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用到的 prompt template - 判斷學生答案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75" y="1181875"/>
            <a:ext cx="41052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950" y="2033450"/>
            <a:ext cx="6822651" cy="2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用到的 prompt template - 考題直接評分者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00" y="1463700"/>
            <a:ext cx="65436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詞雲生成(TF-IDF)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4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TW" sz="7200">
                <a:solidFill>
                  <a:srgbClr val="000000"/>
                </a:solidFill>
              </a:rPr>
              <a:t>主要步驟：</a:t>
            </a:r>
            <a:endParaRPr b="1"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使用 </a:t>
            </a:r>
            <a:r>
              <a:rPr lang="zh-TW" sz="7200">
                <a:solidFill>
                  <a:srgbClr val="188038"/>
                </a:solidFill>
              </a:rPr>
              <a:t>jieba</a:t>
            </a:r>
            <a:r>
              <a:rPr lang="zh-TW" sz="7200">
                <a:solidFill>
                  <a:srgbClr val="000000"/>
                </a:solidFill>
              </a:rPr>
              <a:t> 對所有題目進行斷詞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roxima Nova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移除停用詞（自訂停用詞檔）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Proxima Nova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建立 TF-IDF 向量並彙總詞頻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選取前 </a:t>
            </a:r>
            <a:r>
              <a:rPr lang="zh-TW" sz="7200">
                <a:solidFill>
                  <a:srgbClr val="188038"/>
                </a:solidFill>
              </a:rPr>
              <a:t>top_k</a:t>
            </a:r>
            <a:r>
              <a:rPr lang="zh-TW" sz="7200">
                <a:solidFill>
                  <a:srgbClr val="000000"/>
                </a:solidFill>
              </a:rPr>
              <a:t> (100)高分詞語</a:t>
            </a:r>
            <a:br>
              <a:rPr lang="zh-TW" sz="7200">
                <a:solidFill>
                  <a:srgbClr val="000000"/>
                </a:solidFill>
              </a:rPr>
            </a:b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zh-TW" sz="7200">
                <a:solidFill>
                  <a:srgbClr val="000000"/>
                </a:solidFill>
              </a:rPr>
              <a:t>產生並儲存詞雲圖檔（</a:t>
            </a:r>
            <a:r>
              <a:rPr lang="zh-TW" sz="7200">
                <a:solidFill>
                  <a:srgbClr val="188038"/>
                </a:solidFill>
              </a:rPr>
              <a:t>year.png</a:t>
            </a:r>
            <a:r>
              <a:rPr lang="zh-TW" sz="7200">
                <a:solidFill>
                  <a:srgbClr val="000000"/>
                </a:solidFill>
              </a:rPr>
              <a:t>）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TAG生成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zh-TW">
                <a:solidFill>
                  <a:srgbClr val="000000"/>
                </a:solidFill>
              </a:rPr>
              <a:t> 主要步驟：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用</a:t>
            </a:r>
            <a:r>
              <a:rPr lang="zh-TW">
                <a:solidFill>
                  <a:srgbClr val="188038"/>
                </a:solidFill>
              </a:rPr>
              <a:t>jieba</a:t>
            </a:r>
            <a:r>
              <a:rPr lang="zh-TW">
                <a:solidFill>
                  <a:srgbClr val="000000"/>
                </a:solidFill>
              </a:rPr>
              <a:t>斷詞並組合為輸入句子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使用 </a:t>
            </a:r>
            <a:r>
              <a:rPr lang="zh-TW">
                <a:solidFill>
                  <a:srgbClr val="188038"/>
                </a:solidFill>
              </a:rPr>
              <a:t>KeyBERT</a:t>
            </a:r>
            <a:r>
              <a:rPr lang="zh-TW">
                <a:solidFill>
                  <a:srgbClr val="000000"/>
                </a:solidFill>
              </a:rPr>
              <a:t> 提取每題前 </a:t>
            </a:r>
            <a:r>
              <a:rPr lang="zh-TW">
                <a:solidFill>
                  <a:srgbClr val="188038"/>
                </a:solidFill>
              </a:rPr>
              <a:t>top_k</a:t>
            </a:r>
            <a:r>
              <a:rPr lang="zh-TW">
                <a:solidFill>
                  <a:srgbClr val="000000"/>
                </a:solidFill>
              </a:rPr>
              <a:t> (3)個關鍵詞（目前設定為單詞 unigram）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>
                <a:solidFill>
                  <a:srgbClr val="000000"/>
                </a:solidFill>
              </a:rPr>
              <a:t>將標籤存回每筆題目 JSON 中的 </a:t>
            </a:r>
            <a:r>
              <a:rPr lang="zh-TW">
                <a:solidFill>
                  <a:srgbClr val="188038"/>
                </a:solidFill>
              </a:rPr>
              <a:t>"tags"</a:t>
            </a:r>
            <a:r>
              <a:rPr lang="zh-TW">
                <a:solidFill>
                  <a:srgbClr val="000000"/>
                </a:solidFill>
              </a:rPr>
              <a:t> 欄位</a:t>
            </a:r>
            <a:br>
              <a:rPr lang="zh-TW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zh-TW">
                <a:solidFill>
                  <a:srgbClr val="000000"/>
                </a:solidFill>
              </a:rPr>
              <a:t>統計所有標籤頻率，繪製 Top 10 長條圖並儲存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資料前處理結果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檢索結果比較 - cosine similarity search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00" y="1088175"/>
            <a:ext cx="7600175" cy="38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檢索結果比較 - HNSW + BM25 search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850"/>
            <a:ext cx="8839198" cy="219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歷年TAG 和 詞雲的分析圖成果(106年)</a:t>
            </a:r>
            <a:endParaRPr/>
          </a:p>
        </p:txBody>
      </p:sp>
      <p:pic>
        <p:nvPicPr>
          <p:cNvPr id="187" name="Google Shape;187;p29" title="1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5" y="1348175"/>
            <a:ext cx="5140352" cy="30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 title="106.png"/>
          <p:cNvPicPr preferRelativeResize="0"/>
          <p:nvPr/>
        </p:nvPicPr>
        <p:blipFill rotWithShape="1">
          <a:blip r:embed="rId4">
            <a:alphaModFix/>
          </a:blip>
          <a:srcRect b="0" l="-16630" r="16630" t="0"/>
          <a:stretch/>
        </p:blipFill>
        <p:spPr>
          <a:xfrm>
            <a:off x="4819600" y="1384687"/>
            <a:ext cx="3846400" cy="28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歷年TAG 和 詞雲的分析圖成果(111年)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 title="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0" y="1345463"/>
            <a:ext cx="5103892" cy="30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title="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00" y="1453013"/>
            <a:ext cx="3521600" cy="264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 &amp; 環境 &amp; 設備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241250" y="1575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資料集 : https://www.ceec.edu.tw/xmfile?xsmsid=0J052424829869345634 (大考中心歷年試題 - 自然 106 - 113)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環境 : python 3.9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設備: windows 11 + nvdia gtx 1080ti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專案動機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93474" y="1424928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24" y="148291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371309" y="142492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搜尋困難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371309" y="1920467"/>
            <a:ext cx="2836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學生無法有效搜尋相關考古題。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447408" y="1424928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658" y="148291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225243" y="142492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範圍廣泛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225243" y="1920467"/>
            <a:ext cx="28368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考試範圍廣，難以找到想要的練習題。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93474" y="3195031"/>
            <a:ext cx="538500" cy="538500"/>
          </a:xfrm>
          <a:prstGeom prst="roundRect">
            <a:avLst>
              <a:gd fmla="val 66677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" name="Google Shape;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24" y="325301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371309" y="319503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 SemiBold"/>
              <a:buNone/>
            </a:pPr>
            <a:r>
              <a:rPr b="0" i="0" lang="zh-TW" sz="22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資源分散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371309" y="3690569"/>
            <a:ext cx="669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b="0" i="0" lang="zh-TW" sz="18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現有考古題資源分散，導致搜尋成本高。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5551" y="2458697"/>
            <a:ext cx="1762938" cy="26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21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pic>
        <p:nvPicPr>
          <p:cNvPr id="207" name="Google Shape;207;p32" title="QuizHunter - Google Chrome 2025-06-06 16-46-0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150" y="857250"/>
            <a:ext cx="5246850" cy="39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計劃目標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90" y="1190975"/>
            <a:ext cx="1017504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983" y="1594530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3185494" y="1342874"/>
            <a:ext cx="121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提升學習體驗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185494" y="1657406"/>
            <a:ext cx="1215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減少無效搜尋時間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071532" y="2061717"/>
            <a:ext cx="5582700" cy="9600"/>
          </a:xfrm>
          <a:prstGeom prst="roundRect">
            <a:avLst>
              <a:gd fmla="val 2356110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7338" y="2090359"/>
            <a:ext cx="203508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7983" y="2387509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3694322" y="2242259"/>
            <a:ext cx="15189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整合考古題資源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694322" y="2556790"/>
            <a:ext cx="15189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建立完整易查詢資料庫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580359" y="2961101"/>
            <a:ext cx="5073600" cy="9600"/>
          </a:xfrm>
          <a:prstGeom prst="roundRect">
            <a:avLst>
              <a:gd fmla="val 2356110" name="adj"/>
            </a:avLst>
          </a:prstGeom>
          <a:solidFill>
            <a:srgbClr val="018CE1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511" y="2989743"/>
            <a:ext cx="305266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7983" y="3286893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4203074" y="3141643"/>
            <a:ext cx="1671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提供個人化推薦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203074" y="3456175"/>
            <a:ext cx="1671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根據學科需求與歷史紀錄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4089111" y="3860486"/>
            <a:ext cx="4565100" cy="9600"/>
          </a:xfrm>
          <a:prstGeom prst="roundRect">
            <a:avLst>
              <a:gd fmla="val 2356110" name="adj"/>
            </a:avLst>
          </a:prstGeom>
          <a:solidFill>
            <a:srgbClr val="DA33BF"/>
          </a:solidFill>
          <a:ln>
            <a:noFill/>
          </a:ln>
        </p:spPr>
        <p:txBody>
          <a:bodyPr anchorCtr="0" anchor="ctr" bIns="58025" lIns="58025" spcFirstLastPara="1" rIns="58025" wrap="square" tIns="58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r>
              <a:t/>
            </a:r>
            <a:endParaRPr b="0" i="0" sz="88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759" y="3889128"/>
            <a:ext cx="4070243" cy="861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7983" y="4186278"/>
            <a:ext cx="213643" cy="2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4711902" y="4041028"/>
            <a:ext cx="14808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96"/>
              <a:buFont typeface="Nunito SemiBold"/>
              <a:buNone/>
            </a:pPr>
            <a:r>
              <a:rPr b="0" i="0" lang="zh-TW" sz="1396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提升搜尋效率</a:t>
            </a:r>
            <a:endParaRPr b="0" i="0" sz="13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4711902" y="4355559"/>
            <a:ext cx="148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174"/>
              <a:buFont typeface="PT Sans"/>
              <a:buNone/>
            </a:pPr>
            <a:r>
              <a:rPr b="0" i="0" lang="zh-TW" sz="1174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運用NLP與相似度比對</a:t>
            </a:r>
            <a:endParaRPr b="0" i="0" sz="11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使用到的技術列表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482775" y="141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{C83A8896-AB23-4EC1-9181-0E0CE2D28AF5}</a:tableStyleId>
              </a:tblPr>
              <a:tblGrid>
                <a:gridCol w="3866100"/>
                <a:gridCol w="3866100"/>
              </a:tblGrid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資料前處理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檢索方法1 (Cosine + Similarity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檢索方法2 (HNSW + BM25)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shibing624/text2vec-base-chinese, faiss.IndexHNSWFlat , BM25 套件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Scorer </a:t>
                      </a:r>
                      <a:r>
                        <a:rPr lang="zh-TW"/>
                        <a:t>題目難度打分機制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google  genai + </a:t>
                      </a:r>
                      <a:r>
                        <a:rPr lang="zh-TW"/>
                        <a:t>不同角色的prompt + langchain.llms.base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詞雲+TAG(tf-idf + keybert)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jieba, KeyBERT, TF-IDF, wordcloud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使用技術 - 資料前處理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檢索技術 (HNSW+BM25 ) - 流程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69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載入 JSON 題庫資料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建構題目內容（題幹 + 選項）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使用 SentenceTransformer 編碼語意向量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建立 FAISS HNSW 向量索引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建立 BM25 關鍵字索引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查詢輸入 → 向量化與斷詞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分別進行 FAISS 與 BM25 檢索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對兩者結果計算加權混合分數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zh-TW" sz="1700">
                <a:solidFill>
                  <a:srgbClr val="000000"/>
                </a:solidFill>
              </a:rPr>
              <a:t>根據分數排序並回傳前 top_k 答案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700" y="569775"/>
            <a:ext cx="2883599" cy="43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檢索技術 (Cosine Similarity)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1. 載入 Gemini 模型與 API 金鑰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2. 題目斷句：題幹 + 選項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3. 模擬學生（small/medium/large）逐一回答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4. 判斷答案是否正確 + 理由是否含糊 (兩階段判斷)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5. </a:t>
            </a:r>
            <a:r>
              <a:rPr lang="zh-TW">
                <a:solidFill>
                  <a:srgbClr val="000000"/>
                </a:solidFill>
                <a:highlight>
                  <a:srgbClr val="FFF2CC"/>
                </a:highlight>
              </a:rPr>
              <a:t>自動評估難度：根據誰答對決定星數 (權重 0.4)</a:t>
            </a:r>
            <a:endParaRPr>
              <a:solidFill>
                <a:srgbClr val="000000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6. 呼叫 Gemini 自行評估難度星數 (評分者 權重0.6 )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7. 組合兩者加權，產生 final 難度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8. 回傳回答、難度、自信程度判斷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5295900" y="14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{B4216075-CE9F-4BB2-BB7E-6891A9C4C341}</a:tableStyleId>
              </a:tblPr>
              <a:tblGrid>
                <a:gridCol w="1885950"/>
                <a:gridCol w="1066800"/>
              </a:tblGrid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模擬學生答對情況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/>
                        <a:t>自動評分</a:t>
                      </a:r>
                      <a:endParaRPr b="1" sz="11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small / medium / large 都答對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medium / large 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只有 large 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都沒答對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⭐⭐⭐⭐⭐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20"/>
          <p:cNvSpPr/>
          <p:nvPr/>
        </p:nvSpPr>
        <p:spPr>
          <a:xfrm>
            <a:off x="4640900" y="2807875"/>
            <a:ext cx="4815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Scorer </a:t>
            </a:r>
            <a:r>
              <a:rPr lang="zh-TW"/>
              <a:t>用到的 prompt template - 學生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25" y="1202500"/>
            <a:ext cx="7876549" cy="3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